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97764D-BC89-4D0C-91CE-804872DB10FE}" v="3" dt="2025-11-12T18:35:11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RAJ" userId="8a022fab95bb5d44" providerId="LiveId" clId="{2E5BA915-6DBA-4660-8900-1BB507E3235D}"/>
    <pc:docChg chg="undo custSel modSld">
      <pc:chgData name="ANKIT RAJ" userId="8a022fab95bb5d44" providerId="LiveId" clId="{2E5BA915-6DBA-4660-8900-1BB507E3235D}" dt="2025-11-12T19:02:17.476" v="121" actId="1076"/>
      <pc:docMkLst>
        <pc:docMk/>
      </pc:docMkLst>
      <pc:sldChg chg="addSp delSp modSp mod">
        <pc:chgData name="ANKIT RAJ" userId="8a022fab95bb5d44" providerId="LiveId" clId="{2E5BA915-6DBA-4660-8900-1BB507E3235D}" dt="2025-11-12T18:38:07.271" v="91" actId="1076"/>
        <pc:sldMkLst>
          <pc:docMk/>
          <pc:sldMk cId="0" sldId="256"/>
        </pc:sldMkLst>
        <pc:spChg chg="mod">
          <ac:chgData name="ANKIT RAJ" userId="8a022fab95bb5d44" providerId="LiveId" clId="{2E5BA915-6DBA-4660-8900-1BB507E3235D}" dt="2025-11-12T18:37:56.303" v="90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NKIT RAJ" userId="8a022fab95bb5d44" providerId="LiveId" clId="{2E5BA915-6DBA-4660-8900-1BB507E3235D}" dt="2025-11-12T18:37:41.352" v="88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ANKIT RAJ" userId="8a022fab95bb5d44" providerId="LiveId" clId="{2E5BA915-6DBA-4660-8900-1BB507E3235D}" dt="2025-11-12T18:38:07.271" v="91" actId="1076"/>
          <ac:spMkLst>
            <pc:docMk/>
            <pc:sldMk cId="0" sldId="256"/>
            <ac:spMk id="5" creationId="{00000000-0000-0000-0000-000000000000}"/>
          </ac:spMkLst>
        </pc:spChg>
        <pc:spChg chg="add del">
          <ac:chgData name="ANKIT RAJ" userId="8a022fab95bb5d44" providerId="LiveId" clId="{2E5BA915-6DBA-4660-8900-1BB507E3235D}" dt="2025-11-12T18:36:21.697" v="78" actId="22"/>
          <ac:spMkLst>
            <pc:docMk/>
            <pc:sldMk cId="0" sldId="256"/>
            <ac:spMk id="7" creationId="{F7B6A3E2-E92D-3125-3BCF-739DCEC9F246}"/>
          </ac:spMkLst>
        </pc:spChg>
        <pc:picChg chg="mod">
          <ac:chgData name="ANKIT RAJ" userId="8a022fab95bb5d44" providerId="LiveId" clId="{2E5BA915-6DBA-4660-8900-1BB507E3235D}" dt="2025-11-12T18:36:03.039" v="75" actId="1076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ANKIT RAJ" userId="8a022fab95bb5d44" providerId="LiveId" clId="{2E5BA915-6DBA-4660-8900-1BB507E3235D}" dt="2025-11-12T19:02:17.476" v="121" actId="1076"/>
        <pc:sldMkLst>
          <pc:docMk/>
          <pc:sldMk cId="0" sldId="258"/>
        </pc:sldMkLst>
        <pc:spChg chg="mod">
          <ac:chgData name="ANKIT RAJ" userId="8a022fab95bb5d44" providerId="LiveId" clId="{2E5BA915-6DBA-4660-8900-1BB507E3235D}" dt="2025-11-12T18:39:04.923" v="97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ANKIT RAJ" userId="8a022fab95bb5d44" providerId="LiveId" clId="{2E5BA915-6DBA-4660-8900-1BB507E3235D}" dt="2025-11-12T18:39:15.347" v="98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NKIT RAJ" userId="8a022fab95bb5d44" providerId="LiveId" clId="{2E5BA915-6DBA-4660-8900-1BB507E3235D}" dt="2025-11-12T18:39:23.799" v="99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NKIT RAJ" userId="8a022fab95bb5d44" providerId="LiveId" clId="{2E5BA915-6DBA-4660-8900-1BB507E3235D}" dt="2025-11-12T18:39:30.390" v="100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ANKIT RAJ" userId="8a022fab95bb5d44" providerId="LiveId" clId="{2E5BA915-6DBA-4660-8900-1BB507E3235D}" dt="2025-11-12T18:39:37.583" v="101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NKIT RAJ" userId="8a022fab95bb5d44" providerId="LiveId" clId="{2E5BA915-6DBA-4660-8900-1BB507E3235D}" dt="2025-11-12T19:02:00.730" v="119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ANKIT RAJ" userId="8a022fab95bb5d44" providerId="LiveId" clId="{2E5BA915-6DBA-4660-8900-1BB507E3235D}" dt="2025-11-12T19:02:07.570" v="120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ANKIT RAJ" userId="8a022fab95bb5d44" providerId="LiveId" clId="{2E5BA915-6DBA-4660-8900-1BB507E3235D}" dt="2025-11-12T19:02:17.476" v="121" actId="1076"/>
          <ac:spMkLst>
            <pc:docMk/>
            <pc:sldMk cId="0" sldId="258"/>
            <ac:spMk id="10" creationId="{00000000-0000-0000-0000-000000000000}"/>
          </ac:spMkLst>
        </pc:spChg>
        <pc:picChg chg="mod">
          <ac:chgData name="ANKIT RAJ" userId="8a022fab95bb5d44" providerId="LiveId" clId="{2E5BA915-6DBA-4660-8900-1BB507E3235D}" dt="2025-11-12T19:01:43.159" v="118" actId="1076"/>
          <ac:picMkLst>
            <pc:docMk/>
            <pc:sldMk cId="0" sldId="258"/>
            <ac:picMk id="2" creationId="{00000000-0000-0000-0000-000000000000}"/>
          </ac:picMkLst>
        </pc:picChg>
      </pc:sldChg>
      <pc:sldChg chg="addSp delSp modSp mod">
        <pc:chgData name="ANKIT RAJ" userId="8a022fab95bb5d44" providerId="LiveId" clId="{2E5BA915-6DBA-4660-8900-1BB507E3235D}" dt="2025-11-12T18:40:26.844" v="107" actId="1076"/>
        <pc:sldMkLst>
          <pc:docMk/>
          <pc:sldMk cId="0" sldId="260"/>
        </pc:sldMkLst>
        <pc:picChg chg="add del">
          <ac:chgData name="ANKIT RAJ" userId="8a022fab95bb5d44" providerId="LiveId" clId="{2E5BA915-6DBA-4660-8900-1BB507E3235D}" dt="2025-11-12T18:34:18.494" v="68" actId="21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ANKIT RAJ" userId="8a022fab95bb5d44" providerId="LiveId" clId="{2E5BA915-6DBA-4660-8900-1BB507E3235D}" dt="2025-11-12T18:40:26.844" v="107" actId="1076"/>
          <ac:picMkLst>
            <pc:docMk/>
            <pc:sldMk cId="0" sldId="260"/>
            <ac:picMk id="8" creationId="{00000000-0000-0000-0000-000000000000}"/>
          </ac:picMkLst>
        </pc:picChg>
        <pc:picChg chg="add mod">
          <ac:chgData name="ANKIT RAJ" userId="8a022fab95bb5d44" providerId="LiveId" clId="{2E5BA915-6DBA-4660-8900-1BB507E3235D}" dt="2025-11-12T18:35:19.152" v="73" actId="14100"/>
          <ac:picMkLst>
            <pc:docMk/>
            <pc:sldMk cId="0" sldId="260"/>
            <ac:picMk id="10" creationId="{6DE542C0-3925-766B-6BC1-C2DEF435F9B7}"/>
          </ac:picMkLst>
        </pc:picChg>
      </pc:sldChg>
      <pc:sldChg chg="addSp modSp mod">
        <pc:chgData name="ANKIT RAJ" userId="8a022fab95bb5d44" providerId="LiveId" clId="{2E5BA915-6DBA-4660-8900-1BB507E3235D}" dt="2025-11-12T18:26:56.351" v="40" actId="14100"/>
        <pc:sldMkLst>
          <pc:docMk/>
          <pc:sldMk cId="0" sldId="261"/>
        </pc:sldMkLst>
        <pc:spChg chg="mod">
          <ac:chgData name="ANKIT RAJ" userId="8a022fab95bb5d44" providerId="LiveId" clId="{2E5BA915-6DBA-4660-8900-1BB507E3235D}" dt="2025-11-12T18:26:16.156" v="31" actId="20577"/>
          <ac:spMkLst>
            <pc:docMk/>
            <pc:sldMk cId="0" sldId="261"/>
            <ac:spMk id="16" creationId="{00000000-0000-0000-0000-000000000000}"/>
          </ac:spMkLst>
        </pc:spChg>
        <pc:picChg chg="add mod">
          <ac:chgData name="ANKIT RAJ" userId="8a022fab95bb5d44" providerId="LiveId" clId="{2E5BA915-6DBA-4660-8900-1BB507E3235D}" dt="2025-11-12T18:26:56.351" v="40" actId="14100"/>
          <ac:picMkLst>
            <pc:docMk/>
            <pc:sldMk cId="0" sldId="261"/>
            <ac:picMk id="18" creationId="{D3A9E122-5CC3-67A0-D837-C115C976E4FE}"/>
          </ac:picMkLst>
        </pc:picChg>
      </pc:sldChg>
      <pc:sldChg chg="addSp modSp mod">
        <pc:chgData name="ANKIT RAJ" userId="8a022fab95bb5d44" providerId="LiveId" clId="{2E5BA915-6DBA-4660-8900-1BB507E3235D}" dt="2025-11-12T18:41:34.006" v="111" actId="14100"/>
        <pc:sldMkLst>
          <pc:docMk/>
          <pc:sldMk cId="0" sldId="262"/>
        </pc:sldMkLst>
        <pc:spChg chg="mod">
          <ac:chgData name="ANKIT RAJ" userId="8a022fab95bb5d44" providerId="LiveId" clId="{2E5BA915-6DBA-4660-8900-1BB507E3235D}" dt="2025-11-12T18:28:59.416" v="41" actId="20577"/>
          <ac:spMkLst>
            <pc:docMk/>
            <pc:sldMk cId="0" sldId="262"/>
            <ac:spMk id="5" creationId="{00000000-0000-0000-0000-000000000000}"/>
          </ac:spMkLst>
        </pc:spChg>
        <pc:spChg chg="mod">
          <ac:chgData name="ANKIT RAJ" userId="8a022fab95bb5d44" providerId="LiveId" clId="{2E5BA915-6DBA-4660-8900-1BB507E3235D}" dt="2025-11-12T18:29:53.669" v="51" actId="20577"/>
          <ac:spMkLst>
            <pc:docMk/>
            <pc:sldMk cId="0" sldId="262"/>
            <ac:spMk id="7" creationId="{00000000-0000-0000-0000-000000000000}"/>
          </ac:spMkLst>
        </pc:spChg>
        <pc:picChg chg="add mod">
          <ac:chgData name="ANKIT RAJ" userId="8a022fab95bb5d44" providerId="LiveId" clId="{2E5BA915-6DBA-4660-8900-1BB507E3235D}" dt="2025-11-12T18:29:29.237" v="50" actId="14100"/>
          <ac:picMkLst>
            <pc:docMk/>
            <pc:sldMk cId="0" sldId="262"/>
            <ac:picMk id="9" creationId="{901FA46A-B605-A20C-89EB-46E8E9DEC1BE}"/>
          </ac:picMkLst>
        </pc:picChg>
        <pc:picChg chg="add mod">
          <ac:chgData name="ANKIT RAJ" userId="8a022fab95bb5d44" providerId="LiveId" clId="{2E5BA915-6DBA-4660-8900-1BB507E3235D}" dt="2025-11-12T18:41:34.006" v="111" actId="14100"/>
          <ac:picMkLst>
            <pc:docMk/>
            <pc:sldMk cId="0" sldId="262"/>
            <ac:picMk id="11" creationId="{B89374D8-4C5D-954E-954D-14B1631E67CC}"/>
          </ac:picMkLst>
        </pc:picChg>
      </pc:sldChg>
      <pc:sldChg chg="addSp modSp mod">
        <pc:chgData name="ANKIT RAJ" userId="8a022fab95bb5d44" providerId="LiveId" clId="{2E5BA915-6DBA-4660-8900-1BB507E3235D}" dt="2025-11-12T18:25:06.504" v="30" actId="1076"/>
        <pc:sldMkLst>
          <pc:docMk/>
          <pc:sldMk cId="0" sldId="263"/>
        </pc:sldMkLst>
        <pc:spChg chg="mod">
          <ac:chgData name="ANKIT RAJ" userId="8a022fab95bb5d44" providerId="LiveId" clId="{2E5BA915-6DBA-4660-8900-1BB507E3235D}" dt="2025-11-12T18:23:43.888" v="14" actId="20577"/>
          <ac:spMkLst>
            <pc:docMk/>
            <pc:sldMk cId="0" sldId="263"/>
            <ac:spMk id="15" creationId="{00000000-0000-0000-0000-000000000000}"/>
          </ac:spMkLst>
        </pc:spChg>
        <pc:spChg chg="mod">
          <ac:chgData name="ANKIT RAJ" userId="8a022fab95bb5d44" providerId="LiveId" clId="{2E5BA915-6DBA-4660-8900-1BB507E3235D}" dt="2025-11-12T18:24:42.755" v="28" actId="21"/>
          <ac:spMkLst>
            <pc:docMk/>
            <pc:sldMk cId="0" sldId="263"/>
            <ac:spMk id="19" creationId="{00000000-0000-0000-0000-000000000000}"/>
          </ac:spMkLst>
        </pc:spChg>
        <pc:spChg chg="add mod">
          <ac:chgData name="ANKIT RAJ" userId="8a022fab95bb5d44" providerId="LiveId" clId="{2E5BA915-6DBA-4660-8900-1BB507E3235D}" dt="2025-11-12T18:25:06.504" v="30" actId="1076"/>
          <ac:spMkLst>
            <pc:docMk/>
            <pc:sldMk cId="0" sldId="263"/>
            <ac:spMk id="28" creationId="{741DDEE6-24DC-6B1D-640C-D707A3305F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83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24062" y="3652337"/>
            <a:ext cx="489537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Netflix Dataset EDA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1627020" y="4264318"/>
            <a:ext cx="516006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Machine Learning &amp; Artificial Intelligence Project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2842211" y="4700086"/>
            <a:ext cx="73818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By: Ankit Raj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815" y="842963"/>
            <a:ext cx="6890861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 &amp; Data Loading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05815" y="1704737"/>
            <a:ext cx="7532370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involves an Exploratory Data Analysis (EDA) of the Netflix dataset, utilizing Python libraries such as Pandas, NumPy, Matplotlib, and Seaborn for data manipulation and visualization.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05815" y="2898219"/>
            <a:ext cx="7532370" cy="2349937"/>
          </a:xfrm>
          <a:prstGeom prst="roundRect">
            <a:avLst>
              <a:gd name="adj" fmla="val 4669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82955" y="2898219"/>
            <a:ext cx="91440" cy="2349937"/>
          </a:xfrm>
          <a:prstGeom prst="roundRect">
            <a:avLst>
              <a:gd name="adj" fmla="val 330471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98709" y="3122533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Libraries Imported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98709" y="3523178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Pandas for data handling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98709" y="3915966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NumPy for numerical operations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98709" y="4308753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Matplotlib &amp; Seaborn for visualizations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98709" y="4701540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WordCloud for text analysis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805815" y="5449610"/>
            <a:ext cx="7532370" cy="1937028"/>
          </a:xfrm>
          <a:prstGeom prst="roundRect">
            <a:avLst>
              <a:gd name="adj" fmla="val 5665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82955" y="5449610"/>
            <a:ext cx="91440" cy="1937028"/>
          </a:xfrm>
          <a:prstGeom prst="roundRect">
            <a:avLst>
              <a:gd name="adj" fmla="val 330471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98709" y="5673923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Loaded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98709" y="6074569"/>
            <a:ext cx="7015163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Netflix dataset was successfully loaded, containing 8807 rows and 12 columns.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98709" y="6840022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 inspection reveals a mix of object and integer data types.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7630" y="1297882"/>
            <a:ext cx="501491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Initial Data Inspection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1097630" y="2200038"/>
            <a:ext cx="7381875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crucial step in EDA is to preview the data and identify any missing values. This helps in understanding the dataset's structure and planning for data cleaning.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157399" y="347757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Head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57399" y="4003832"/>
            <a:ext cx="3422213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first few rows provide a glimpse into the content, including show ID, type, title, director, cast, country, date added, release year, rating, duration, listed in, and description.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157788" y="6140410"/>
            <a:ext cx="342221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 entries show both movies and TV shows, with varying levels of detail across columns.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486401" y="3500862"/>
            <a:ext cx="288583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Missing Values Overview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486401" y="3910119"/>
            <a:ext cx="342221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Significant missing values were identified in 'director', 'cast', 'country', 'date_added', 'rating', and 'duration'.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486400" y="5765957"/>
            <a:ext cx="342221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heatmap visually confirms the extent of these missing data points, particularly for 'director' and 'cast'.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69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028" y="3363992"/>
            <a:ext cx="6360914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Cleaning and Preparation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99028" y="4218384"/>
            <a:ext cx="1303234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Before analysis, the dataset underwent cleaning to ensure accuracy and consistency. This involved handling duplicates and converting data types.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9028" y="4762619"/>
            <a:ext cx="4211003" cy="2599849"/>
          </a:xfrm>
          <a:prstGeom prst="roundRect">
            <a:avLst>
              <a:gd name="adj" fmla="val 1152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021556" y="4985147"/>
            <a:ext cx="599242" cy="599242"/>
          </a:xfrm>
          <a:prstGeom prst="roundRect">
            <a:avLst>
              <a:gd name="adj" fmla="val 1525775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339" y="5149929"/>
            <a:ext cx="269677" cy="2696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1556" y="5784056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Duplicate Removal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021556" y="6181249"/>
            <a:ext cx="3765947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duplicate entries were removed to prevent skewed analysis, ensuring each record is unique.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209699" y="4762619"/>
            <a:ext cx="4211003" cy="2599849"/>
          </a:xfrm>
          <a:prstGeom prst="roundRect">
            <a:avLst>
              <a:gd name="adj" fmla="val 1152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5432227" y="4985147"/>
            <a:ext cx="599242" cy="599242"/>
          </a:xfrm>
          <a:prstGeom prst="roundRect">
            <a:avLst>
              <a:gd name="adj" fmla="val 1525775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009" y="5149929"/>
            <a:ext cx="269677" cy="2696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32227" y="5784056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Date Conversion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5432227" y="6181249"/>
            <a:ext cx="3765947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'date_added' column was converted to datetime objects, with 10 rows unparseable due to formatting issues.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9620369" y="4762619"/>
            <a:ext cx="4211003" cy="2599849"/>
          </a:xfrm>
          <a:prstGeom prst="roundRect">
            <a:avLst>
              <a:gd name="adj" fmla="val 1152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9842897" y="4985147"/>
            <a:ext cx="599242" cy="599242"/>
          </a:xfrm>
          <a:prstGeom prst="roundRect">
            <a:avLst>
              <a:gd name="adj" fmla="val 15257752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7679" y="5149929"/>
            <a:ext cx="269677" cy="2696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42897" y="5784056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Year Extraction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9842897" y="6181249"/>
            <a:ext cx="3765947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new 'year_added' column was created from 'date_added' to facilitate time-series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056323"/>
            <a:ext cx="7381875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Distribution: Movies vs. TV Shows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67462" y="2610683"/>
            <a:ext cx="73818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initial look at the content library reveals a clear dominance of one content type over the other.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367462" y="3783568"/>
            <a:ext cx="288286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Type Breakdown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67462" y="4309824"/>
            <a:ext cx="342221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distribution chart clearly shows that movies constitute a larger portion of Netflix's content library compared to TV shows.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67462" y="5917763"/>
            <a:ext cx="342221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insight is fundamental for understanding Netflix's content strategy and audience focus.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485" y="4089560"/>
            <a:ext cx="3959663" cy="4013630"/>
          </a:xfrm>
          <a:prstGeom prst="rect">
            <a:avLst/>
          </a:prstGeom>
        </p:spPr>
      </p:pic>
      <p:pic>
        <p:nvPicPr>
          <p:cNvPr id="10" name="Picture 9" descr="A website page with people and text&#10;&#10;AI-generated content may be incorrect.">
            <a:extLst>
              <a:ext uri="{FF2B5EF4-FFF2-40B4-BE49-F238E27FC236}">
                <a16:creationId xmlns:a16="http://schemas.microsoft.com/office/drawing/2014/main" id="{6DE542C0-3925-766B-6BC1-C2DEF435F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776" y="0"/>
            <a:ext cx="563417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579953"/>
            <a:ext cx="9763958" cy="58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Geographic Content Contributions &amp; Ratings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43677" y="1587698"/>
            <a:ext cx="1294304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which countries contribute the most content and the prevalence of different content ratings provides valuable context.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843677" y="2478762"/>
            <a:ext cx="6366034" cy="5326142"/>
          </a:xfrm>
          <a:prstGeom prst="roundRect">
            <a:avLst>
              <a:gd name="adj" fmla="val 2060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43677" y="2455902"/>
            <a:ext cx="6366034" cy="91440"/>
          </a:xfrm>
          <a:prstGeom prst="roundRect">
            <a:avLst>
              <a:gd name="adj" fmla="val 34599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3710345" y="2162413"/>
            <a:ext cx="632698" cy="632698"/>
          </a:xfrm>
          <a:prstGeom prst="roundRect">
            <a:avLst>
              <a:gd name="adj" fmla="val 144524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130" y="2352199"/>
            <a:ext cx="253008" cy="25300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77397" y="3005971"/>
            <a:ext cx="2512576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Content Producers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77397" y="3425309"/>
            <a:ext cx="5898594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USA and India are the leading contributors to Netflix's content library, highlighting their significant roles in global entertainment production.</a:t>
            </a:r>
            <a:endParaRPr lang="en-US" sz="16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397" y="4675108"/>
            <a:ext cx="5898594" cy="2896076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420570" y="2478762"/>
            <a:ext cx="6366153" cy="5326142"/>
          </a:xfrm>
          <a:prstGeom prst="roundRect">
            <a:avLst>
              <a:gd name="adj" fmla="val 2060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Shape 8"/>
          <p:cNvSpPr/>
          <p:nvPr/>
        </p:nvSpPr>
        <p:spPr>
          <a:xfrm>
            <a:off x="7420570" y="2455902"/>
            <a:ext cx="6366153" cy="91440"/>
          </a:xfrm>
          <a:prstGeom prst="roundRect">
            <a:avLst>
              <a:gd name="adj" fmla="val 345999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10287238" y="2162413"/>
            <a:ext cx="632698" cy="632698"/>
          </a:xfrm>
          <a:prstGeom prst="roundRect">
            <a:avLst>
              <a:gd name="adj" fmla="val 144524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7024" y="2352199"/>
            <a:ext cx="253008" cy="25300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54290" y="3005971"/>
            <a:ext cx="248602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Most Common Ratings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7654290" y="3425309"/>
            <a:ext cx="5898713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TV-MA and TV-14 are the most frequently occurring content ratings, indicating a predominant focus on mature and teen audiences.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A9E122-5CC3-67A0-D837-C115C976E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569" y="4675107"/>
            <a:ext cx="6366153" cy="2896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962507"/>
            <a:ext cx="10181392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Growth &amp; Popular Genres Over Time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3015020"/>
            <a:ext cx="128682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the trend of content added over the years and identifying the most frequent genres reveals Netflix's expansion and audience preferences.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81063" y="4187904"/>
            <a:ext cx="300894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Added Over Years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81063" y="4714161"/>
            <a:ext cx="616541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Netflix's content library experienced rapid growth, particularly after 2015, indicating a significant investment in expanding its offerings.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91544" y="418790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Genres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91544" y="4714161"/>
            <a:ext cx="61654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Dramas and Comedies consistently rank as the most popular genres on Netflix, reflecting broad audience appeal.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FA46A-B605-A20C-89EB-46E8E9DE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5883441"/>
            <a:ext cx="5664116" cy="2117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9374D8-4C5D-954E-954D-14B1631E6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575" y="5771436"/>
            <a:ext cx="5664117" cy="22305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398" y="486728"/>
            <a:ext cx="5690711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Insights &amp; Further Analysis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06398" y="1330523"/>
            <a:ext cx="13217604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EDA provides a foundational understanding of the Netflix content landscape, highlighting key trends and characteristics.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06398" y="1811536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87301" y="1862971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80279" y="1872139"/>
            <a:ext cx="1962507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Movies Dominate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280279" y="2223373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Movies significantly outnumber TV shows in the Netflix library.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06398" y="2858929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87301" y="2910364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280279" y="2919532"/>
            <a:ext cx="2607826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USA &amp; India Lead Production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280279" y="3270766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two countries are the primary content contributors.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706398" y="3906322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87301" y="3957757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280279" y="3966924"/>
            <a:ext cx="228338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Mature Ratings Common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280279" y="4318159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TV-MA and TV-14 are the most prevalent content ratings. 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06398" y="4953714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87301" y="5005149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280279" y="5014317"/>
            <a:ext cx="2228493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Post-2015 Growth Surge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280278" y="5365552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Netflix's content library expanded rapidly after 2015.     </a:t>
            </a:r>
            <a:endParaRPr lang="en-US" sz="2000" b="1" dirty="0"/>
          </a:p>
        </p:txBody>
      </p:sp>
      <p:sp>
        <p:nvSpPr>
          <p:cNvPr id="20" name="Shape 18"/>
          <p:cNvSpPr/>
          <p:nvPr/>
        </p:nvSpPr>
        <p:spPr>
          <a:xfrm>
            <a:off x="706398" y="6001107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87301" y="6052542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280279" y="6061710"/>
            <a:ext cx="215907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Drama &amp; Comedy Reign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280279" y="6412944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genres are the most popular among viewers.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06398" y="7048500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87301" y="7099935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280279" y="7109103"/>
            <a:ext cx="1962507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Weak Correlation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1280279" y="7460337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There's a weak correlation between the year content was added and movie duration.</a:t>
            </a:r>
            <a:endParaRPr lang="en-US" sz="1350" dirty="0"/>
          </a:p>
        </p:txBody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741DDEE6-24DC-6B1D-640C-D707A3305F03}"/>
              </a:ext>
            </a:extLst>
          </p:cNvPr>
          <p:cNvSpPr/>
          <p:nvPr/>
        </p:nvSpPr>
        <p:spPr>
          <a:xfrm>
            <a:off x="715234" y="4953357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r>
              <a:rPr lang="en-US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649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Spline Sans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ANKIT RAJ</cp:lastModifiedBy>
  <cp:revision>1</cp:revision>
  <dcterms:created xsi:type="dcterms:W3CDTF">2025-11-12T18:17:56Z</dcterms:created>
  <dcterms:modified xsi:type="dcterms:W3CDTF">2025-11-12T19:02:19Z</dcterms:modified>
</cp:coreProperties>
</file>